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852"/>
      </p:cViewPr>
      <p:guideLst>
        <p:guide orient="horz" pos="2159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2021-12-07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66260" y="2676872"/>
            <a:ext cx="3449954" cy="816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800" spc="-300">
                <a:solidFill>
                  <a:schemeClr val="bg1"/>
                </a:solidFill>
                <a:latin typeface="나눔스퀘어"/>
                <a:ea typeface="나눔스퀘어"/>
              </a:rPr>
              <a:t>R&amp;D</a:t>
            </a:r>
            <a:r>
              <a:rPr lang="ko-KR" altLang="en-US" sz="4800" spc="-300">
                <a:solidFill>
                  <a:schemeClr val="bg1"/>
                </a:solidFill>
                <a:latin typeface="나눔스퀘어"/>
                <a:ea typeface="나눔스퀘어"/>
              </a:rPr>
              <a:t> 프로젝트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366385" y="4346555"/>
            <a:ext cx="1411605" cy="8236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1600">
                <a:solidFill>
                  <a:schemeClr val="bg1"/>
                </a:solidFill>
                <a:latin typeface="나눔스퀘어"/>
                <a:ea typeface="나눔스퀘어"/>
              </a:rPr>
              <a:t>ICT</a:t>
            </a:r>
            <a:r>
              <a:rPr lang="ko-KR" altLang="en-US" sz="1600">
                <a:solidFill>
                  <a:schemeClr val="bg1"/>
                </a:solidFill>
                <a:latin typeface="나눔스퀘어"/>
                <a:ea typeface="나눔스퀘어"/>
              </a:rPr>
              <a:t>융합공학과</a:t>
            </a:r>
          </a:p>
          <a:p>
            <a:pPr algn="ctr">
              <a:defRPr/>
            </a:pPr>
            <a:r>
              <a:rPr lang="en-US" altLang="ko-KR" sz="1600">
                <a:solidFill>
                  <a:schemeClr val="bg1"/>
                </a:solidFill>
                <a:latin typeface="나눔스퀘어"/>
                <a:ea typeface="나눔스퀘어"/>
              </a:rPr>
              <a:t>2020551039</a:t>
            </a:r>
          </a:p>
          <a:p>
            <a:pPr algn="ctr">
              <a:defRPr/>
            </a:pPr>
            <a:r>
              <a:rPr lang="ko-KR" altLang="en-US" sz="1600">
                <a:solidFill>
                  <a:schemeClr val="bg1"/>
                </a:solidFill>
                <a:latin typeface="나눔스퀘어"/>
                <a:ea typeface="나눔스퀘어"/>
              </a:rPr>
              <a:t>최아영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0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6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Part 2, </a:t>
            </a:r>
            <a:endParaRPr kumimoji="0" lang="ko-KR" altLang="en-US" sz="14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875102" y="676096"/>
            <a:ext cx="71830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0" normalizeH="0" baseline="0" dirty="0">
                <a:solidFill>
                  <a:srgbClr val="FFFFFF"/>
                </a:solidFill>
                <a:latin typeface="나눔스퀘어"/>
                <a:ea typeface="나눔스퀘어"/>
              </a:rPr>
              <a:t>:</a:t>
            </a:r>
            <a:r>
              <a:rPr kumimoji="0" lang="ko-KR" altLang="en-US" sz="2000" b="0" i="0" u="none" strike="noStrike" kern="1200" cap="none" spc="0" normalizeH="0" baseline="0" dirty="0">
                <a:solidFill>
                  <a:srgbClr val="FFFFFF"/>
                </a:solidFill>
                <a:latin typeface="나눔스퀘어"/>
                <a:ea typeface="나눔스퀘어"/>
              </a:rPr>
              <a:t> 시스템 모니터링 </a:t>
            </a:r>
            <a:r>
              <a:rPr kumimoji="0" lang="en-US" altLang="ko-KR" sz="2000" b="0" i="0" u="none" strike="noStrike" kern="1200" cap="none" spc="0" normalizeH="0" baseline="0" dirty="0" smtClean="0">
                <a:solidFill>
                  <a:srgbClr val="FFFFFF"/>
                </a:solidFill>
                <a:latin typeface="나눔스퀘어"/>
                <a:ea typeface="나눔스퀘어"/>
              </a:rPr>
              <a:t>–</a:t>
            </a:r>
            <a:r>
              <a:rPr kumimoji="0" lang="ko-KR" altLang="en-US" sz="2000" b="0" i="0" u="none" strike="noStrike" kern="1200" cap="none" spc="0" normalizeH="0" baseline="0" dirty="0" smtClean="0">
                <a:solidFill>
                  <a:srgbClr val="FFFFFF"/>
                </a:solidFill>
                <a:latin typeface="나눔스퀘어"/>
                <a:ea typeface="나눔스퀘어"/>
              </a:rPr>
              <a:t> 시스템 환경 및 </a:t>
            </a:r>
            <a:r>
              <a:rPr lang="ko-KR" altLang="en-US" sz="2000" dirty="0" smtClean="0">
                <a:solidFill>
                  <a:srgbClr val="FFFFFF"/>
                </a:solidFill>
                <a:latin typeface="나눔스퀘어"/>
                <a:ea typeface="나눔스퀘어"/>
              </a:rPr>
              <a:t>소모품 상황</a:t>
            </a:r>
            <a:r>
              <a:rPr kumimoji="0" lang="ko-KR" altLang="en-US" sz="2000" b="0" i="0" u="none" strike="noStrike" kern="1200" cap="none" spc="0" normalizeH="0" baseline="0" dirty="0" smtClean="0">
                <a:solidFill>
                  <a:srgbClr val="FFFFFF"/>
                </a:solidFill>
                <a:latin typeface="나눔스퀘어"/>
                <a:ea typeface="나눔스퀘어"/>
              </a:rPr>
              <a:t> </a:t>
            </a:r>
            <a:r>
              <a:rPr kumimoji="0" lang="en-US" altLang="ko-KR" sz="2000" b="0" i="0" u="none" strike="noStrike" kern="1200" cap="none" spc="0" normalizeH="0" baseline="0" dirty="0">
                <a:solidFill>
                  <a:srgbClr val="FFFFFF"/>
                </a:solidFill>
                <a:latin typeface="나눔스퀘어"/>
                <a:ea typeface="나눔스퀘어"/>
              </a:rPr>
              <a:t>Flow</a:t>
            </a:r>
            <a:r>
              <a:rPr kumimoji="0" lang="ko-KR" altLang="en-US" sz="2000" b="0" i="0" u="none" strike="noStrike" kern="1200" cap="none" spc="0" normalizeH="0" baseline="0" dirty="0">
                <a:solidFill>
                  <a:srgbClr val="FFFFFF"/>
                </a:solidFill>
                <a:latin typeface="나눔스퀘어"/>
                <a:ea typeface="나눔스퀘어"/>
              </a:rPr>
              <a:t> </a:t>
            </a:r>
            <a:r>
              <a:rPr kumimoji="0" lang="ko-KR" altLang="en-US" sz="2000" b="0" i="0" u="none" strike="noStrike" kern="1200" cap="none" spc="0" normalizeH="0" baseline="0" dirty="0" err="1">
                <a:solidFill>
                  <a:srgbClr val="FFFFFF"/>
                </a:solidFill>
                <a:latin typeface="나눔스퀘어"/>
                <a:ea typeface="나눔스퀘어"/>
              </a:rPr>
              <a:t>노드</a:t>
            </a:r>
            <a:r>
              <a:rPr kumimoji="0" lang="ko-KR" altLang="en-US" sz="2000" b="0" i="0" u="none" strike="noStrike" kern="1200" cap="none" spc="0" normalizeH="0" baseline="0" dirty="0">
                <a:solidFill>
                  <a:srgbClr val="FFFFFF"/>
                </a:solidFill>
                <a:latin typeface="나눔스퀘어"/>
                <a:ea typeface="나눔스퀘어"/>
              </a:rPr>
              <a:t> 구성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186112" y="1670114"/>
            <a:ext cx="13431072" cy="5032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13642992" descr="EMB0000457440c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111" y="1740991"/>
            <a:ext cx="5472113" cy="4686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0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6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프로그램 시현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Part 3, </a:t>
            </a:r>
          </a:p>
        </p:txBody>
      </p:sp>
      <p:sp>
        <p:nvSpPr>
          <p:cNvPr id="12" name="TextBox 4"/>
          <p:cNvSpPr txBox="1"/>
          <p:nvPr/>
        </p:nvSpPr>
        <p:spPr>
          <a:xfrm>
            <a:off x="875102" y="676096"/>
            <a:ext cx="5855263" cy="388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: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시스템 모니터링</a:t>
            </a:r>
          </a:p>
        </p:txBody>
      </p:sp>
      <p:pic>
        <p:nvPicPr>
          <p:cNvPr id="18" name="그림 17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2265679" y="1276985"/>
            <a:ext cx="7660641" cy="53778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0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6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프로그램 시현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Part 3, </a:t>
            </a:r>
          </a:p>
        </p:txBody>
      </p:sp>
      <p:sp>
        <p:nvSpPr>
          <p:cNvPr id="12" name="TextBox 4"/>
          <p:cNvSpPr txBox="1"/>
          <p:nvPr/>
        </p:nvSpPr>
        <p:spPr>
          <a:xfrm>
            <a:off x="875102" y="676096"/>
            <a:ext cx="5855263" cy="388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: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시스템 모니터링</a:t>
            </a:r>
          </a:p>
        </p:txBody>
      </p:sp>
      <p:pic>
        <p:nvPicPr>
          <p:cNvPr id="19" name="그림 18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2722880" y="1562100"/>
            <a:ext cx="6746239" cy="2142236"/>
          </a:xfrm>
          <a:prstGeom prst="rect">
            <a:avLst/>
          </a:prstGeom>
        </p:spPr>
      </p:pic>
      <p:pic>
        <p:nvPicPr>
          <p:cNvPr id="20" name="그림 19"/>
          <p:cNvPicPr/>
          <p:nvPr/>
        </p:nvPicPr>
        <p:blipFill rotWithShape="1">
          <a:blip r:embed="rId3">
            <a:lum/>
          </a:blip>
          <a:srcRect b="29550"/>
          <a:stretch>
            <a:fillRect/>
          </a:stretch>
        </p:blipFill>
        <p:spPr>
          <a:xfrm>
            <a:off x="2722880" y="3987800"/>
            <a:ext cx="6746240" cy="22357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09160" y="3020551"/>
            <a:ext cx="2764154" cy="8168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4800" spc="-300">
                <a:solidFill>
                  <a:schemeClr val="bg1"/>
                </a:solidFill>
                <a:latin typeface="나눔스퀘어"/>
                <a:ea typeface="나눔스퀘어"/>
              </a:rPr>
              <a:t>감사합니다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3862055" y="2516569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862055" y="4355529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28093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0101" y="1728927"/>
            <a:ext cx="10371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목차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670313" y="3429000"/>
            <a:ext cx="1488051" cy="695672"/>
            <a:chOff x="294640" y="3596640"/>
            <a:chExt cx="1488051" cy="695672"/>
          </a:xfrm>
        </p:grpSpPr>
        <p:sp>
          <p:nvSpPr>
            <p:cNvPr id="4" name="TextBox 3"/>
            <p:cNvSpPr txBox="1"/>
            <p:nvPr/>
          </p:nvSpPr>
          <p:spPr>
            <a:xfrm>
              <a:off x="294639" y="3596640"/>
              <a:ext cx="487927" cy="69567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000" b="1">
                  <a:solidFill>
                    <a:schemeClr val="accent1"/>
                  </a:solidFill>
                  <a:latin typeface="나눔스퀘어"/>
                  <a:ea typeface="나눔스퀘어"/>
                </a:rPr>
                <a:t>1</a:t>
              </a:r>
              <a:endParaRPr lang="ko-KR" altLang="en-US" sz="4000" b="1">
                <a:solidFill>
                  <a:schemeClr val="accent1"/>
                </a:solidFill>
                <a:latin typeface="나눔스퀘어"/>
                <a:ea typeface="나눔스퀘어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43393" y="3688973"/>
              <a:ext cx="801198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spc="-150">
                  <a:solidFill>
                    <a:srgbClr val="393939"/>
                  </a:solidFill>
                  <a:latin typeface="나눔스퀘어"/>
                  <a:ea typeface="나눔스퀘어"/>
                </a:rPr>
                <a:t>개요</a:t>
              </a: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670313" y="4419838"/>
            <a:ext cx="2865275" cy="695434"/>
            <a:chOff x="294640" y="3596640"/>
            <a:chExt cx="2865275" cy="695434"/>
          </a:xfrm>
        </p:grpSpPr>
        <p:sp>
          <p:nvSpPr>
            <p:cNvPr id="11" name="TextBox 10"/>
            <p:cNvSpPr txBox="1"/>
            <p:nvPr/>
          </p:nvSpPr>
          <p:spPr>
            <a:xfrm>
              <a:off x="294639" y="3596640"/>
              <a:ext cx="487927" cy="69543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000" b="1">
                  <a:solidFill>
                    <a:schemeClr val="accent1"/>
                  </a:solidFill>
                  <a:latin typeface="나눔스퀘어"/>
                  <a:ea typeface="나눔스퀘어"/>
                </a:rPr>
                <a:t>2</a:t>
              </a:r>
              <a:endParaRPr lang="ko-KR" altLang="en-US" sz="4000" b="1">
                <a:solidFill>
                  <a:schemeClr val="accent1"/>
                </a:solidFill>
                <a:latin typeface="나눔스퀘어"/>
                <a:ea typeface="나눔스퀘어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943393" y="3688973"/>
              <a:ext cx="2087073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spc="-150">
                  <a:solidFill>
                    <a:srgbClr val="393939"/>
                  </a:solidFill>
                  <a:latin typeface="나눔스퀘어"/>
                  <a:ea typeface="나눔스퀘어"/>
                </a:rPr>
                <a:t>프로그램 구성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70313" y="5410676"/>
            <a:ext cx="2865275" cy="695196"/>
            <a:chOff x="294640" y="3596640"/>
            <a:chExt cx="2865275" cy="695196"/>
          </a:xfrm>
        </p:grpSpPr>
        <p:sp>
          <p:nvSpPr>
            <p:cNvPr id="14" name="TextBox 13"/>
            <p:cNvSpPr txBox="1"/>
            <p:nvPr/>
          </p:nvSpPr>
          <p:spPr>
            <a:xfrm>
              <a:off x="294639" y="3596640"/>
              <a:ext cx="487927" cy="6951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4000" b="1">
                  <a:solidFill>
                    <a:schemeClr val="accent1"/>
                  </a:solidFill>
                  <a:latin typeface="나눔스퀘어"/>
                  <a:ea typeface="나눔스퀘어"/>
                </a:rPr>
                <a:t>3</a:t>
              </a:r>
              <a:endParaRPr lang="ko-KR" altLang="en-US" sz="4000" b="1">
                <a:solidFill>
                  <a:schemeClr val="accent1"/>
                </a:solidFill>
                <a:latin typeface="나눔스퀘어"/>
                <a:ea typeface="나눔스퀘어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43393" y="3688973"/>
              <a:ext cx="2087073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spc="-150">
                  <a:solidFill>
                    <a:srgbClr val="393939"/>
                  </a:solidFill>
                  <a:latin typeface="나눔스퀘어"/>
                  <a:ea typeface="나눔스퀘어"/>
                </a:rPr>
                <a:t>프로그램 시현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94036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개요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bg1"/>
                </a:solidFill>
                <a:latin typeface="나눔스퀘어"/>
                <a:ea typeface="나눔스퀘어"/>
              </a:rPr>
              <a:t>Part 1, </a:t>
            </a:r>
            <a:endParaRPr lang="ko-KR" altLang="en-US" sz="1400">
              <a:solidFill>
                <a:schemeClr val="bg1"/>
              </a:solidFill>
              <a:latin typeface="나눔스퀘어"/>
              <a:ea typeface="나눔스퀘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5102" y="676096"/>
            <a:ext cx="3054912" cy="3602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800">
                <a:solidFill>
                  <a:schemeClr val="bg1"/>
                </a:solidFill>
                <a:latin typeface="나눔스퀘어"/>
                <a:ea typeface="나눔스퀘어"/>
              </a:rPr>
              <a:t>: </a:t>
            </a:r>
            <a:r>
              <a:rPr lang="ko-KR" altLang="en-US" sz="1800">
                <a:solidFill>
                  <a:schemeClr val="bg1"/>
                </a:solidFill>
                <a:latin typeface="나눔스퀘어"/>
                <a:ea typeface="나눔스퀘어"/>
              </a:rPr>
              <a:t>로보프레소</a:t>
            </a:r>
            <a:r>
              <a:rPr lang="en-US" altLang="ko-KR" sz="1800">
                <a:solidFill>
                  <a:schemeClr val="bg1"/>
                </a:solidFill>
                <a:latin typeface="나눔스퀘어"/>
                <a:ea typeface="나눔스퀘어"/>
              </a:rPr>
              <a:t>(Robopresso)</a:t>
            </a:r>
            <a:r>
              <a:rPr lang="ko-KR" altLang="en-US" sz="1800">
                <a:solidFill>
                  <a:schemeClr val="bg1"/>
                </a:solidFill>
                <a:latin typeface="나눔스퀘어"/>
                <a:ea typeface="나눔스퀘어"/>
              </a:rPr>
              <a:t>란</a:t>
            </a:r>
            <a:r>
              <a:rPr lang="en-US" altLang="ko-KR" sz="1800">
                <a:solidFill>
                  <a:schemeClr val="bg1"/>
                </a:solidFill>
                <a:latin typeface="나눔스퀘어"/>
                <a:ea typeface="나눔스퀘어"/>
              </a:rPr>
              <a:t>?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85360" y="5336215"/>
            <a:ext cx="262128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600" indent="-285600" algn="ctr">
              <a:buClr>
                <a:srgbClr val="393939"/>
              </a:buClr>
              <a:buFont typeface="Arial"/>
              <a:buChar char="•"/>
              <a:defRPr/>
            </a:pPr>
            <a:r>
              <a:rPr lang="en-US" altLang="ko-KR" sz="2000" spc="-150" dirty="0">
                <a:solidFill>
                  <a:srgbClr val="393939"/>
                </a:solidFill>
                <a:latin typeface="나눔스퀘어"/>
                <a:ea typeface="나눔스퀘어"/>
              </a:rPr>
              <a:t>6</a:t>
            </a:r>
            <a:r>
              <a:rPr lang="ko-KR" altLang="en-US" sz="2000" spc="-150" smtClean="0">
                <a:solidFill>
                  <a:srgbClr val="393939"/>
                </a:solidFill>
                <a:latin typeface="나눔스퀘어"/>
                <a:ea typeface="나눔스퀘어"/>
              </a:rPr>
              <a:t>축 </a:t>
            </a:r>
            <a:r>
              <a:rPr lang="ko-KR" altLang="en-US" sz="2000" spc="-150" dirty="0" err="1">
                <a:solidFill>
                  <a:srgbClr val="393939"/>
                </a:solidFill>
                <a:latin typeface="나눔스퀘어"/>
                <a:ea typeface="나눔스퀘어"/>
              </a:rPr>
              <a:t>수평다관절</a:t>
            </a:r>
            <a:endParaRPr lang="ko-KR" altLang="en-US" sz="2000" spc="-150" dirty="0">
              <a:solidFill>
                <a:srgbClr val="393939"/>
              </a:solidFill>
              <a:latin typeface="나눔스퀘어"/>
              <a:ea typeface="나눔스퀘어"/>
            </a:endParaRPr>
          </a:p>
          <a:p>
            <a:pPr marL="285600" indent="-285600" algn="ctr">
              <a:buClr>
                <a:srgbClr val="393939"/>
              </a:buClr>
              <a:buFont typeface="Arial"/>
              <a:buChar char="•"/>
              <a:defRPr/>
            </a:pPr>
            <a:r>
              <a:rPr lang="ko-KR" altLang="en-US" sz="2000" spc="-150" dirty="0">
                <a:solidFill>
                  <a:srgbClr val="393939"/>
                </a:solidFill>
                <a:latin typeface="나눔스퀘어"/>
                <a:ea typeface="나눔스퀘어"/>
              </a:rPr>
              <a:t>협동 로봇</a:t>
            </a:r>
          </a:p>
          <a:p>
            <a:pPr marL="285600" indent="-285600" algn="ctr">
              <a:buClr>
                <a:srgbClr val="393939"/>
              </a:buClr>
              <a:buFont typeface="Arial"/>
              <a:buChar char="•"/>
              <a:defRPr/>
            </a:pPr>
            <a:r>
              <a:rPr lang="ko-KR" altLang="en-US" sz="2000" spc="-150" dirty="0">
                <a:solidFill>
                  <a:srgbClr val="393939"/>
                </a:solidFill>
                <a:latin typeface="나눔스퀘어"/>
                <a:ea typeface="나눔스퀘어"/>
              </a:rPr>
              <a:t>로봇 바리스타</a:t>
            </a:r>
          </a:p>
          <a:p>
            <a:pPr marL="285600" indent="-285600" algn="ctr">
              <a:buClr>
                <a:srgbClr val="393939"/>
              </a:buClr>
              <a:buFont typeface="Arial"/>
              <a:buChar char="•"/>
              <a:defRPr/>
            </a:pPr>
            <a:endParaRPr lang="ko-KR" altLang="en-US" sz="2000" spc="-150" dirty="0">
              <a:solidFill>
                <a:srgbClr val="393939"/>
              </a:solidFill>
              <a:latin typeface="나눔스퀘어"/>
              <a:ea typeface="나눔스퀘어"/>
            </a:endParaRPr>
          </a:p>
        </p:txBody>
      </p:sp>
      <p:pic>
        <p:nvPicPr>
          <p:cNvPr id="36" name="그림 35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4330509" y="1677923"/>
            <a:ext cx="3530981" cy="3502152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94036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개요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bg1"/>
                </a:solidFill>
                <a:latin typeface="나눔스퀘어"/>
                <a:ea typeface="나눔스퀘어"/>
              </a:rPr>
              <a:t>Part 1, </a:t>
            </a:r>
            <a:endParaRPr lang="ko-KR" altLang="en-US" sz="1400">
              <a:solidFill>
                <a:schemeClr val="bg1"/>
              </a:solidFill>
              <a:latin typeface="나눔스퀘어"/>
              <a:ea typeface="나눔스퀘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5102" y="676096"/>
            <a:ext cx="3261287" cy="360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800">
                <a:solidFill>
                  <a:schemeClr val="bg1"/>
                </a:solidFill>
                <a:latin typeface="나눔스퀘어"/>
                <a:ea typeface="나눔스퀘어"/>
              </a:rPr>
              <a:t>: R&amp;D </a:t>
            </a:r>
            <a:r>
              <a:rPr lang="ko-KR" altLang="en-US" sz="1800">
                <a:solidFill>
                  <a:schemeClr val="bg1"/>
                </a:solidFill>
                <a:latin typeface="나눔스퀘어"/>
                <a:ea typeface="나눔스퀘어"/>
              </a:rPr>
              <a:t>프로젝트 주제의 목적</a:t>
            </a:r>
          </a:p>
        </p:txBody>
      </p:sp>
      <p:sp>
        <p:nvSpPr>
          <p:cNvPr id="37" name="왼쪽 화살표 36"/>
          <p:cNvSpPr/>
          <p:nvPr/>
        </p:nvSpPr>
        <p:spPr>
          <a:xfrm>
            <a:off x="3041650" y="3022599"/>
            <a:ext cx="1866900" cy="8128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1A7FA0">
              <a:alpha val="20000"/>
            </a:srgbClr>
          </a:solidFill>
          <a:ln w="12700" cap="flat" cmpd="sng" algn="ctr">
            <a:solidFill>
              <a:srgbClr val="0E1827">
                <a:alpha val="20000"/>
              </a:srgbClr>
            </a:solidFill>
            <a:prstDash val="solid"/>
            <a:miter/>
            <a:headEnd w="med" len="med"/>
            <a:tailEnd w="med" len="med"/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>
              <a:latin typeface="나눔스퀘어"/>
              <a:ea typeface="나눔스퀘어"/>
            </a:endParaRPr>
          </a:p>
        </p:txBody>
      </p:sp>
      <p:sp>
        <p:nvSpPr>
          <p:cNvPr id="38" name="왼쪽 화살표 37"/>
          <p:cNvSpPr/>
          <p:nvPr/>
        </p:nvSpPr>
        <p:spPr>
          <a:xfrm rot="10789457">
            <a:off x="7350729" y="3022520"/>
            <a:ext cx="1866900" cy="812957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5496A7">
              <a:alpha val="20000"/>
            </a:srgbClr>
          </a:solidFill>
          <a:ln w="12700" cap="flat" cmpd="sng" algn="ctr">
            <a:solidFill>
              <a:srgbClr val="0E1827">
                <a:alpha val="20000"/>
              </a:srgbClr>
            </a:solidFill>
            <a:prstDash val="solid"/>
            <a:miter/>
            <a:headEnd w="med" len="med"/>
            <a:tailEnd w="med" len="med"/>
          </a:ln>
          <a:effectLst/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pic>
        <p:nvPicPr>
          <p:cNvPr id="36" name="그림 35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4330509" y="1677924"/>
            <a:ext cx="3530981" cy="3502152"/>
          </a:xfrm>
          <a:prstGeom prst="ellipse">
            <a:avLst/>
          </a:prstGeom>
        </p:spPr>
      </p:pic>
      <p:sp>
        <p:nvSpPr>
          <p:cNvPr id="40" name="타원 25"/>
          <p:cNvSpPr/>
          <p:nvPr/>
        </p:nvSpPr>
        <p:spPr>
          <a:xfrm>
            <a:off x="9281701" y="2348865"/>
            <a:ext cx="2160270" cy="2160270"/>
          </a:xfrm>
          <a:prstGeom prst="ellipse">
            <a:avLst/>
          </a:prstGeom>
          <a:solidFill>
            <a:srgbClr val="418A9D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시스템</a:t>
            </a: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모니터링</a:t>
            </a:r>
          </a:p>
        </p:txBody>
      </p:sp>
      <p:sp>
        <p:nvSpPr>
          <p:cNvPr id="41" name="타원 26"/>
          <p:cNvSpPr/>
          <p:nvPr/>
        </p:nvSpPr>
        <p:spPr>
          <a:xfrm>
            <a:off x="812155" y="2348865"/>
            <a:ext cx="2160270" cy="2160270"/>
          </a:xfrm>
          <a:prstGeom prst="ellipse">
            <a:avLst/>
          </a:prstGeom>
          <a:solidFill>
            <a:srgbClr val="007095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 dirty="0" smtClean="0">
                <a:solidFill>
                  <a:srgbClr val="FFFFFF"/>
                </a:solidFill>
                <a:latin typeface="나눔스퀘어"/>
                <a:ea typeface="나눔스퀘어"/>
              </a:rPr>
              <a:t>주문</a:t>
            </a:r>
            <a:endParaRPr kumimoji="0" lang="en-US" altLang="ko-KR" sz="2000" b="0" i="0" u="none" strike="noStrike" kern="1200" cap="none" spc="0" normalizeH="0" baseline="0" dirty="0" smtClean="0">
              <a:solidFill>
                <a:srgbClr val="FFFFFF"/>
              </a:solidFill>
              <a:latin typeface="나눔스퀘어"/>
              <a:ea typeface="나눔스퀘어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0" normalizeH="0" baseline="0" dirty="0" smtClean="0">
                <a:solidFill>
                  <a:srgbClr val="FFFFFF"/>
                </a:solidFill>
                <a:latin typeface="나눔스퀘어"/>
                <a:ea typeface="나눔스퀘어"/>
              </a:rPr>
              <a:t>처리 장치</a:t>
            </a:r>
            <a:endParaRPr kumimoji="0" lang="ko-KR" altLang="en-US" sz="2000" b="0" i="0" u="none" strike="noStrike" kern="1200" cap="none" spc="0" normalizeH="0" baseline="0" dirty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47736" y="4511675"/>
            <a:ext cx="1800225" cy="1800225"/>
          </a:xfrm>
          <a:prstGeom prst="ellipse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842505" y="4810124"/>
            <a:ext cx="1080135" cy="1080135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왼쪽 화살표 58"/>
          <p:cNvSpPr/>
          <p:nvPr/>
        </p:nvSpPr>
        <p:spPr>
          <a:xfrm rot="16185337">
            <a:off x="5629275" y="4784096"/>
            <a:ext cx="933450" cy="702729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D70909">
              <a:alpha val="70000"/>
            </a:srgbClr>
          </a:solidFill>
          <a:ln w="12700" cap="flat" cmpd="sng" algn="ctr">
            <a:noFill/>
            <a:prstDash val="solid"/>
            <a:miter/>
            <a:headEnd w="med" len="med"/>
            <a:tailEnd w="med" len="med"/>
          </a:ln>
          <a:effectLst/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en-US" altLang="ko-KR" sz="1800" b="0" i="0" u="none" strike="noStrike" kern="1200" cap="none" spc="0" normalizeH="0" baseline="0">
              <a:solidFill>
                <a:srgbClr val="FFFFFF"/>
              </a:solidFill>
              <a:effectLst/>
              <a:latin typeface="나눔스퀘어"/>
              <a:ea typeface="나눔스퀘어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bg1"/>
                </a:solidFill>
                <a:latin typeface="나눔스퀘어"/>
                <a:ea typeface="나눔스퀘어"/>
              </a:rPr>
              <a:t>Part 2, </a:t>
            </a:r>
            <a:endParaRPr lang="ko-KR" altLang="en-US" sz="1400">
              <a:solidFill>
                <a:schemeClr val="bg1"/>
              </a:solidFill>
              <a:latin typeface="나눔스퀘어"/>
              <a:ea typeface="나눔스퀘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5103" y="676096"/>
            <a:ext cx="1845236" cy="3887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bg1"/>
                </a:solidFill>
                <a:latin typeface="나눔스퀘어"/>
                <a:ea typeface="나눔스퀘어"/>
              </a:rPr>
              <a:t>:</a:t>
            </a:r>
            <a:r>
              <a:rPr lang="ko-KR" altLang="en-US" sz="2000">
                <a:solidFill>
                  <a:schemeClr val="bg1"/>
                </a:solidFill>
                <a:latin typeface="나눔스퀘어"/>
                <a:ea typeface="나눔스퀘어"/>
              </a:rPr>
              <a:t> 주문 처리 장치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2309024" y="2192320"/>
            <a:ext cx="2041451" cy="26832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309024" y="2192318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67582" y="2192320"/>
            <a:ext cx="2041451" cy="265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826140" y="2192320"/>
            <a:ext cx="2041451" cy="265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14102" y="3879520"/>
            <a:ext cx="46366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"/>
                <a:ea typeface="나눔스퀘어"/>
              </a:rPr>
              <a:t>&gt;&gt;</a:t>
            </a: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88306" y="3879520"/>
            <a:ext cx="46123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"/>
                <a:ea typeface="나눔스퀘어"/>
              </a:rPr>
              <a:t>&gt;&gt;</a:t>
            </a: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42260" y="2307291"/>
            <a:ext cx="92583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>
                    <a:lumMod val="95000"/>
                  </a:schemeClr>
                </a:solidFill>
                <a:latin typeface="나눔스퀘어"/>
                <a:ea typeface="나눔스퀘어"/>
              </a:rPr>
              <a:t>STEP 1</a:t>
            </a:r>
            <a:endParaRPr lang="ko-KR" altLang="en-US">
              <a:solidFill>
                <a:schemeClr val="bg1">
                  <a:lumMod val="95000"/>
                </a:schemeClr>
              </a:solidFill>
              <a:latin typeface="나눔스퀘어"/>
              <a:ea typeface="나눔스퀘어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067581" y="2192318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623560" y="2307291"/>
            <a:ext cx="925830" cy="369332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>
                    <a:lumMod val="95000"/>
                  </a:schemeClr>
                </a:solidFill>
                <a:latin typeface="나눔스퀘어"/>
                <a:ea typeface="나눔스퀘어"/>
              </a:rPr>
              <a:t>STEP 2</a:t>
            </a:r>
            <a:endParaRPr lang="ko-KR" altLang="en-US">
              <a:solidFill>
                <a:schemeClr val="bg1">
                  <a:lumMod val="95000"/>
                </a:schemeClr>
              </a:solidFill>
              <a:latin typeface="나눔스퀘어"/>
              <a:ea typeface="나눔스퀘어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7826138" y="2192318"/>
            <a:ext cx="20414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385934" y="2307291"/>
            <a:ext cx="1015048" cy="36732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chemeClr val="bg1">
                    <a:lumMod val="95000"/>
                  </a:schemeClr>
                </a:solidFill>
                <a:latin typeface="나눔스퀘어"/>
                <a:ea typeface="나눔스퀘어"/>
              </a:rPr>
              <a:t>STEP 3</a:t>
            </a:r>
            <a:endParaRPr lang="ko-KR" altLang="en-US">
              <a:solidFill>
                <a:schemeClr val="bg1">
                  <a:lumMod val="95000"/>
                </a:schemeClr>
              </a:solidFill>
              <a:latin typeface="나눔스퀘어"/>
              <a:ea typeface="나눔스퀘어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326349" y="3429000"/>
            <a:ext cx="2013095" cy="902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주문 처리 프로그램을</a:t>
            </a:r>
          </a:p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통해 사용자로부터</a:t>
            </a:r>
          </a:p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주문이 들어옴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084907" y="3429000"/>
            <a:ext cx="2000395" cy="636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입력된 주문 정보를</a:t>
            </a:r>
          </a:p>
          <a:p>
            <a:pPr algn="ctr">
              <a:lnSpc>
                <a:spcPct val="120000"/>
              </a:lnSpc>
              <a:defRPr/>
            </a:pPr>
            <a:r>
              <a:rPr lang="en-US" altLang="ko-KR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DB</a:t>
            </a: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의 누적 테이블에 저장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30765" y="3429000"/>
            <a:ext cx="2013097" cy="902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로봇과의 통신을 통해</a:t>
            </a:r>
          </a:p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주문 정보를</a:t>
            </a:r>
          </a:p>
          <a:p>
            <a:pPr algn="ctr">
              <a:lnSpc>
                <a:spcPct val="120000"/>
              </a:lnSpc>
              <a:defRPr/>
            </a:pPr>
            <a:r>
              <a:rPr lang="ko-KR" altLang="en-US" sz="1500" spc="-150">
                <a:solidFill>
                  <a:schemeClr val="tx1">
                    <a:lumMod val="75000"/>
                    <a:lumOff val="25000"/>
                  </a:schemeClr>
                </a:solidFill>
                <a:latin typeface="나눔스퀘어"/>
                <a:ea typeface="나눔스퀘어"/>
              </a:rPr>
              <a:t>로봇에게 전달</a:t>
            </a:r>
          </a:p>
        </p:txBody>
      </p:sp>
      <p:sp>
        <p:nvSpPr>
          <p:cNvPr id="60" name="TextBox 47"/>
          <p:cNvSpPr txBox="1"/>
          <p:nvPr/>
        </p:nvSpPr>
        <p:spPr>
          <a:xfrm>
            <a:off x="4810052" y="5702301"/>
            <a:ext cx="2571895" cy="4425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900" b="1" u="none" strike="noStrike" kern="1200" cap="none" spc="-150" normalizeH="0" baseline="0">
                <a:solidFill>
                  <a:srgbClr val="404040"/>
                </a:solidFill>
                <a:latin typeface="나눔스퀘어"/>
                <a:ea typeface="나눔스퀘어"/>
              </a:rPr>
              <a:t>시스템 모니터링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bg1"/>
                </a:solidFill>
                <a:latin typeface="나눔스퀘어"/>
                <a:ea typeface="나눔스퀘어"/>
              </a:rPr>
              <a:t>Part 2, </a:t>
            </a:r>
            <a:endParaRPr lang="ko-KR" altLang="en-US" sz="1400">
              <a:solidFill>
                <a:schemeClr val="bg1"/>
              </a:solidFill>
              <a:latin typeface="나눔스퀘어"/>
              <a:ea typeface="나눔스퀘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5103" y="676096"/>
            <a:ext cx="1845236" cy="3887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bg1"/>
                </a:solidFill>
                <a:latin typeface="나눔스퀘어"/>
                <a:ea typeface="나눔스퀘어"/>
              </a:rPr>
              <a:t>:</a:t>
            </a:r>
            <a:r>
              <a:rPr lang="ko-KR" altLang="en-US" sz="2000">
                <a:solidFill>
                  <a:schemeClr val="bg1"/>
                </a:solidFill>
                <a:latin typeface="나눔스퀘어"/>
                <a:ea typeface="나눔스퀘어"/>
              </a:rPr>
              <a:t> 주문 처리 장치</a:t>
            </a:r>
          </a:p>
        </p:txBody>
      </p:sp>
      <p:pic>
        <p:nvPicPr>
          <p:cNvPr id="61" name="그림 60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553084" y="1955801"/>
            <a:ext cx="5400040" cy="3923284"/>
          </a:xfrm>
          <a:prstGeom prst="rect">
            <a:avLst/>
          </a:prstGeom>
        </p:spPr>
      </p:pic>
      <p:pic>
        <p:nvPicPr>
          <p:cNvPr id="62" name="그림 61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6238875" y="1952624"/>
            <a:ext cx="5400040" cy="39235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 spc="-300">
                <a:solidFill>
                  <a:schemeClr val="bg1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chemeClr val="bg1"/>
                </a:solidFill>
                <a:latin typeface="나눔스퀘어"/>
                <a:ea typeface="나눔스퀘어"/>
              </a:rPr>
              <a:t>Part 2, </a:t>
            </a:r>
            <a:endParaRPr lang="ko-KR" altLang="en-US" sz="1400">
              <a:solidFill>
                <a:schemeClr val="bg1"/>
              </a:solidFill>
              <a:latin typeface="나눔스퀘어"/>
              <a:ea typeface="나눔스퀘어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5102" y="676096"/>
            <a:ext cx="2016688" cy="3887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bg1"/>
                </a:solidFill>
                <a:latin typeface="나눔스퀘어"/>
                <a:ea typeface="나눔스퀘어"/>
              </a:rPr>
              <a:t>:</a:t>
            </a:r>
            <a:r>
              <a:rPr lang="ko-KR" altLang="en-US" sz="2000">
                <a:solidFill>
                  <a:schemeClr val="bg1"/>
                </a:solidFill>
                <a:latin typeface="나눔스퀘어"/>
                <a:ea typeface="나눔스퀘어"/>
              </a:rPr>
              <a:t> 시스템 모니터링</a:t>
            </a:r>
          </a:p>
        </p:txBody>
      </p:sp>
      <p:sp>
        <p:nvSpPr>
          <p:cNvPr id="63" name="타원 25"/>
          <p:cNvSpPr/>
          <p:nvPr/>
        </p:nvSpPr>
        <p:spPr>
          <a:xfrm>
            <a:off x="5751098" y="3602664"/>
            <a:ext cx="2738208" cy="2738208"/>
          </a:xfrm>
          <a:prstGeom prst="ellipse">
            <a:avLst/>
          </a:prstGeom>
          <a:solidFill>
            <a:srgbClr val="418A9D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64" name="타원 26"/>
          <p:cNvSpPr/>
          <p:nvPr/>
        </p:nvSpPr>
        <p:spPr>
          <a:xfrm>
            <a:off x="3669656" y="3602664"/>
            <a:ext cx="2738208" cy="2738208"/>
          </a:xfrm>
          <a:prstGeom prst="ellipse">
            <a:avLst/>
          </a:prstGeom>
          <a:solidFill>
            <a:srgbClr val="007095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65" name="타원 27"/>
          <p:cNvSpPr/>
          <p:nvPr/>
        </p:nvSpPr>
        <p:spPr>
          <a:xfrm>
            <a:off x="4745741" y="1753056"/>
            <a:ext cx="2738208" cy="2738208"/>
          </a:xfrm>
          <a:prstGeom prst="ellipse">
            <a:avLst/>
          </a:prstGeom>
          <a:solidFill>
            <a:srgbClr val="005289">
              <a:alpha val="898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66" name="TextBox 19"/>
          <p:cNvSpPr txBox="1"/>
          <p:nvPr/>
        </p:nvSpPr>
        <p:spPr>
          <a:xfrm>
            <a:off x="4147185" y="4924690"/>
            <a:ext cx="1183005" cy="3883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시스템 환경</a:t>
            </a:r>
          </a:p>
        </p:txBody>
      </p:sp>
      <p:sp>
        <p:nvSpPr>
          <p:cNvPr id="67" name="TextBox 20"/>
          <p:cNvSpPr txBox="1"/>
          <p:nvPr/>
        </p:nvSpPr>
        <p:spPr>
          <a:xfrm>
            <a:off x="6823710" y="4924690"/>
            <a:ext cx="1183004" cy="3883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소모품 상황</a:t>
            </a:r>
          </a:p>
        </p:txBody>
      </p:sp>
      <p:sp>
        <p:nvSpPr>
          <p:cNvPr id="68" name="TextBox 21"/>
          <p:cNvSpPr txBox="1"/>
          <p:nvPr/>
        </p:nvSpPr>
        <p:spPr>
          <a:xfrm>
            <a:off x="5594985" y="2922105"/>
            <a:ext cx="101155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0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판매  정보</a:t>
            </a:r>
          </a:p>
        </p:txBody>
      </p:sp>
      <p:sp>
        <p:nvSpPr>
          <p:cNvPr id="71" name="TextBox 24"/>
          <p:cNvSpPr txBox="1"/>
          <p:nvPr/>
        </p:nvSpPr>
        <p:spPr>
          <a:xfrm>
            <a:off x="7821837" y="2180028"/>
            <a:ext cx="2633030" cy="1066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480" indent="-228480" algn="just" defTabSz="914400"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전월 판매량</a:t>
            </a:r>
          </a:p>
          <a:p>
            <a:pPr marL="228480" indent="-228480" algn="just" defTabSz="914400"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당월 판매량</a:t>
            </a:r>
          </a:p>
          <a:p>
            <a:pPr marL="228480" indent="-228480" algn="just" defTabSz="914400"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일일 판매량</a:t>
            </a:r>
          </a:p>
          <a:p>
            <a:pPr marL="228480" indent="-228480" algn="just" defTabSz="914400"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메뉴별 판매량</a:t>
            </a:r>
          </a:p>
        </p:txBody>
      </p:sp>
      <p:sp>
        <p:nvSpPr>
          <p:cNvPr id="72" name="TextBox 6"/>
          <p:cNvSpPr txBox="1"/>
          <p:nvPr/>
        </p:nvSpPr>
        <p:spPr>
          <a:xfrm>
            <a:off x="339535" y="1264666"/>
            <a:ext cx="2180779" cy="4479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400" b="0" i="0" u="none" strike="noStrike" kern="1200" cap="none" spc="-300" normalizeH="0" baseline="0">
                <a:solidFill>
                  <a:srgbClr val="393939"/>
                </a:solidFill>
                <a:latin typeface="나눔스퀘어"/>
                <a:ea typeface="나눔스퀘어"/>
              </a:rPr>
              <a:t>모니터링 구성 요소</a:t>
            </a:r>
          </a:p>
        </p:txBody>
      </p:sp>
      <p:sp>
        <p:nvSpPr>
          <p:cNvPr id="73" name="직사각형 7"/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rgbClr val="005289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74" name="TextBox 24"/>
          <p:cNvSpPr txBox="1"/>
          <p:nvPr/>
        </p:nvSpPr>
        <p:spPr>
          <a:xfrm>
            <a:off x="2411637" y="4593024"/>
            <a:ext cx="1121730" cy="824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480" indent="-22848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습도</a:t>
            </a:r>
          </a:p>
          <a:p>
            <a:pPr marL="228480" indent="-22848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온도</a:t>
            </a:r>
          </a:p>
          <a:p>
            <a:pPr marL="228480" indent="-22848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음향</a:t>
            </a:r>
          </a:p>
        </p:txBody>
      </p:sp>
      <p:sp>
        <p:nvSpPr>
          <p:cNvPr id="75" name="TextBox 24"/>
          <p:cNvSpPr txBox="1"/>
          <p:nvPr/>
        </p:nvSpPr>
        <p:spPr>
          <a:xfrm>
            <a:off x="8799740" y="4720028"/>
            <a:ext cx="2633030" cy="573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480" indent="-22848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현재 컵 사용량</a:t>
            </a:r>
          </a:p>
          <a:p>
            <a:pPr marL="228480" indent="-228480" algn="just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>
                <a:srgbClr val="000000"/>
              </a:buClr>
              <a:buFont typeface="Wingdings"/>
              <a:buChar char="l"/>
              <a:defRPr/>
            </a:pP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누적 컵 사용량 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(</a:t>
            </a:r>
            <a:r>
              <a:rPr kumimoji="0" lang="ko-KR" altLang="en-US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하루</a:t>
            </a:r>
            <a:r>
              <a:rPr kumimoji="0" lang="en-US" altLang="ko-KR" sz="1600" b="0" i="0" u="none" strike="noStrike" kern="1200" cap="none" spc="0" normalizeH="0" baseline="0">
                <a:solidFill>
                  <a:srgbClr val="000000"/>
                </a:solidFill>
                <a:latin typeface="나눔스퀘어"/>
                <a:ea typeface="나눔스퀘어"/>
              </a:rPr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2712720" y="1614596"/>
          <a:ext cx="6764655" cy="45673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53615"/>
                <a:gridCol w="2255520"/>
                <a:gridCol w="2255520"/>
              </a:tblGrid>
              <a:tr h="761218">
                <a:tc gridSpan="3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400">
                          <a:solidFill>
                            <a:schemeClr val="bg1"/>
                          </a:solidFill>
                          <a:latin typeface="나눔스퀘어"/>
                          <a:ea typeface="나눔스퀘어"/>
                        </a:rPr>
                        <a:t>센서의 사용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85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285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</a:tr>
              <a:tr h="152243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8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원두 상태 유지를 위한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z="18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온</a:t>
                      </a:r>
                      <a:r>
                        <a:rPr lang="en-US" altLang="ko-KR" sz="18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/</a:t>
                      </a:r>
                      <a:r>
                        <a:rPr lang="ko-KR" altLang="en-US" sz="18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습도 데이터 수집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컵 잔량 확인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그라인더</a:t>
                      </a:r>
                    </a:p>
                    <a:p>
                      <a:pPr algn="ctr" latinLnBrk="1">
                        <a:defRPr/>
                      </a:pPr>
                      <a:r>
                        <a:rPr lang="ko-KR" altLang="en-US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음향 데이터 수집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</a:tr>
              <a:tr h="76121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2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온습도 센서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2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적외선 감지 센서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2200" spc="-150">
                          <a:solidFill>
                            <a:srgbClr val="40474D"/>
                          </a:solidFill>
                          <a:latin typeface="나눔스퀘어"/>
                          <a:ea typeface="나눔스퀘어"/>
                        </a:rPr>
                        <a:t>음향 센서</a:t>
                      </a: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522436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pc="-150">
                        <a:solidFill>
                          <a:srgbClr val="40474D"/>
                        </a:solidFill>
                        <a:latin typeface="나눔스퀘어"/>
                        <a:ea typeface="나눔스퀘어"/>
                      </a:endParaRP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pc="-150">
                        <a:solidFill>
                          <a:srgbClr val="40474D"/>
                        </a:solidFill>
                        <a:latin typeface="나눔스퀘어"/>
                        <a:ea typeface="나눔스퀘어"/>
                      </a:endParaRP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pc="-150">
                        <a:solidFill>
                          <a:srgbClr val="40474D"/>
                        </a:solidFill>
                        <a:latin typeface="나눔스퀘어"/>
                        <a:ea typeface="나눔스퀘어"/>
                      </a:endParaRPr>
                    </a:p>
                  </a:txBody>
                  <a:tcPr anchor="ctr">
                    <a:lnL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0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6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Part 2, </a:t>
            </a:r>
            <a:endParaRPr kumimoji="0" lang="ko-KR" altLang="en-US" sz="14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875102" y="676096"/>
            <a:ext cx="2016688" cy="3887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: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시스템 모니터링</a:t>
            </a:r>
          </a:p>
        </p:txBody>
      </p:sp>
      <p:pic>
        <p:nvPicPr>
          <p:cNvPr id="13" name="그림 12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3098800" y="4895851"/>
            <a:ext cx="1518793" cy="1012444"/>
          </a:xfrm>
          <a:prstGeom prst="rect">
            <a:avLst/>
          </a:prstGeom>
        </p:spPr>
      </p:pic>
      <p:pic>
        <p:nvPicPr>
          <p:cNvPr id="14" name="그림 13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5504561" y="4762500"/>
            <a:ext cx="1182878" cy="1182878"/>
          </a:xfrm>
          <a:prstGeom prst="rect">
            <a:avLst/>
          </a:prstGeom>
        </p:spPr>
      </p:pic>
      <p:pic>
        <p:nvPicPr>
          <p:cNvPr id="15" name="그림 14"/>
          <p:cNvPicPr/>
          <p:nvPr/>
        </p:nvPicPr>
        <p:blipFill rotWithShape="1">
          <a:blip r:embed="rId4">
            <a:lum/>
          </a:blip>
          <a:srcRect/>
          <a:stretch>
            <a:fillRect/>
          </a:stretch>
        </p:blipFill>
        <p:spPr>
          <a:xfrm>
            <a:off x="7696200" y="4864100"/>
            <a:ext cx="1298956" cy="10853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10" name="TextBox 2"/>
          <p:cNvSpPr txBox="1"/>
          <p:nvPr/>
        </p:nvSpPr>
        <p:spPr>
          <a:xfrm>
            <a:off x="875104" y="101916"/>
            <a:ext cx="25310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600" b="0" i="0" u="none" strike="noStrike" kern="1200" cap="none" spc="-30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프로그램 구성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132080" y="117305"/>
            <a:ext cx="76898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4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Part 2, </a:t>
            </a:r>
            <a:endParaRPr kumimoji="0" lang="ko-KR" altLang="en-US" sz="1400" b="0" i="0" u="none" strike="noStrike" kern="1200" cap="none" spc="0" normalizeH="0" baseline="0">
              <a:solidFill>
                <a:srgbClr val="FFFFFF"/>
              </a:solidFill>
              <a:latin typeface="나눔스퀘어"/>
              <a:ea typeface="나눔스퀘어"/>
            </a:endParaRPr>
          </a:p>
        </p:txBody>
      </p:sp>
      <p:sp>
        <p:nvSpPr>
          <p:cNvPr id="12" name="TextBox 4"/>
          <p:cNvSpPr txBox="1"/>
          <p:nvPr/>
        </p:nvSpPr>
        <p:spPr>
          <a:xfrm>
            <a:off x="875102" y="676096"/>
            <a:ext cx="5855263" cy="388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: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시스템 모니터링 </a:t>
            </a: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-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판매 정보 </a:t>
            </a:r>
            <a:r>
              <a:rPr kumimoji="0" lang="en-US" altLang="ko-KR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Flow</a:t>
            </a:r>
            <a:r>
              <a:rPr kumimoji="0" lang="ko-KR" altLang="en-US" sz="2000" b="0" i="0" u="none" strike="noStrike" kern="1200" cap="none" spc="0" normalizeH="0" baseline="0">
                <a:solidFill>
                  <a:srgbClr val="FFFFFF"/>
                </a:solidFill>
                <a:latin typeface="나눔스퀘어"/>
                <a:ea typeface="나눔스퀘어"/>
              </a:rPr>
              <a:t> 노드 구성</a:t>
            </a:r>
          </a:p>
        </p:txBody>
      </p:sp>
      <p:pic>
        <p:nvPicPr>
          <p:cNvPr id="16" name="그림 15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709932" y="1587501"/>
            <a:ext cx="10772135" cy="45312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215</Words>
  <Application>Microsoft Office PowerPoint</Application>
  <PresentationFormat>와이드스크린</PresentationFormat>
  <Paragraphs>85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나눔스퀘어</vt:lpstr>
      <vt:lpstr>나눔스퀘어 ExtraBold</vt:lpstr>
      <vt:lpstr>나눔스퀘어 Light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Microsoft 계정</cp:lastModifiedBy>
  <cp:revision>24</cp:revision>
  <dcterms:created xsi:type="dcterms:W3CDTF">2020-09-07T02:34:06Z</dcterms:created>
  <dcterms:modified xsi:type="dcterms:W3CDTF">2021-12-07T08:21:21Z</dcterms:modified>
  <cp:version/>
</cp:coreProperties>
</file>

<file path=docProps/thumbnail.jpeg>
</file>